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72" r:id="rId3"/>
    <p:sldId id="262" r:id="rId4"/>
    <p:sldId id="281" r:id="rId5"/>
    <p:sldId id="263" r:id="rId6"/>
    <p:sldId id="265" r:id="rId7"/>
    <p:sldId id="283" r:id="rId8"/>
    <p:sldId id="268" r:id="rId9"/>
    <p:sldId id="267" r:id="rId10"/>
    <p:sldId id="273" r:id="rId11"/>
    <p:sldId id="266" r:id="rId12"/>
    <p:sldId id="269" r:id="rId13"/>
    <p:sldId id="270" r:id="rId14"/>
    <p:sldId id="279" r:id="rId15"/>
    <p:sldId id="271" r:id="rId16"/>
    <p:sldId id="280" r:id="rId17"/>
    <p:sldId id="278" r:id="rId18"/>
    <p:sldId id="275" r:id="rId19"/>
    <p:sldId id="277" r:id="rId20"/>
    <p:sldId id="276" r:id="rId21"/>
    <p:sldId id="282" r:id="rId22"/>
    <p:sldId id="28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636139"/>
    <a:srgbClr val="487948"/>
    <a:srgbClr val="9CCF9B"/>
    <a:srgbClr val="840000"/>
    <a:srgbClr val="84CB7B"/>
    <a:srgbClr val="E59595"/>
    <a:srgbClr val="8DCA72"/>
    <a:srgbClr val="57B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3103" autoAdjust="0"/>
  </p:normalViewPr>
  <p:slideViewPr>
    <p:cSldViewPr snapToGrid="0">
      <p:cViewPr varScale="1">
        <p:scale>
          <a:sx n="63" d="100"/>
          <a:sy n="63" d="100"/>
        </p:scale>
        <p:origin x="91" y="37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140E-D77F-4615-8FEA-8C9B10C05BB0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4A66-76CD-4AF6-AA3B-F6C9374F9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0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 (julio 2024), hay aproximadamente 3 millones de vehículos eléctricos de batería (VEB) en las carreteras de la UE, con unos 75.000 puntos de carga rápida públicos disponibles. </a:t>
            </a:r>
            <a:r>
              <a:rPr lang="es-ES" dirty="0" smtClean="0">
                <a:effectLst/>
              </a:rPr>
              <a:t> Esto se traduce en una proporción de aproximadamente 30 VEB por cada punto de carga rápida.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84A66-76CD-4AF6-AA3B-F6C9374F9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25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4561-E881-45C9-8E80-04E245310E4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70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dato empírico y fácil de recordar para hacernos una idea del ahorro en combustible en €, de un coche eléctrico frente a uno de combustión, obtenido después de 12 años y 300.000 km recorridos, es el de dividir el número de kilómetros entre 10.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84A66-76CD-4AF6-AA3B-F6C9374F9A9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9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4561-E881-45C9-8E80-04E245310E4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3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84A66-76CD-4AF6-AA3B-F6C9374F9A9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43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4561-E881-45C9-8E80-04E245310E4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80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0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00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70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1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12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6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06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87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8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18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92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D88A-7A06-494E-9AAA-3DE6E66C62EB}" type="datetimeFigureOut">
              <a:rPr lang="es-ES" smtClean="0"/>
              <a:t>31/03/2025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6D620-83E5-4F72-8370-01D51597F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58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transportenvironment.org/uploads/files/TEs-EV-life-cycle-analysis-LCA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cea.auto/publication/report-vehicles-on-european-roads-2025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icct.org/publication/r2z-eu-hdv-market-development-quarterly-jan-dec-2024-feb25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europa.eu/themes/transport/electric-vehicles/electric-vehicles-and-energ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683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67786" y="900752"/>
            <a:ext cx="70831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b="1" dirty="0">
              <a:solidFill>
                <a:srgbClr val="000000"/>
              </a:solidFill>
              <a:latin typeface="LibertinusSans-Bold" panose="02000803000000000000" pitchFamily="50" charset="0"/>
            </a:endParaRPr>
          </a:p>
          <a:p>
            <a:endParaRPr lang="es-ES" sz="800" b="1" dirty="0">
              <a:latin typeface="LibertinusSans-Bold" panose="02000803000000000000" pitchFamily="50" charset="0"/>
            </a:endParaRPr>
          </a:p>
          <a:p>
            <a:endParaRPr lang="es-ES" sz="2800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sz="28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/>
            <a:r>
              <a:rPr lang="es-ES" sz="48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El </a:t>
            </a:r>
            <a:r>
              <a:rPr lang="es-ES" sz="4800" dirty="0">
                <a:ea typeface="Liberation Sans" panose="020B0604020202020204" pitchFamily="34" charset="0"/>
                <a:cs typeface="Liberation Sans" panose="020B0604020202020204" pitchFamily="34" charset="0"/>
              </a:rPr>
              <a:t>vehículo eléctrico en el transporte por </a:t>
            </a:r>
            <a:r>
              <a:rPr lang="es-ES" sz="48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carretera</a:t>
            </a:r>
            <a:endParaRPr lang="es-ES" sz="48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sz="2000" b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sz="2000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sz="20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sz="2000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Melchor </a:t>
            </a:r>
            <a:r>
              <a:rPr lang="es-ES" sz="2000" dirty="0">
                <a:ea typeface="Liberation Sans" panose="020B0604020202020204" pitchFamily="34" charset="0"/>
                <a:cs typeface="Liberation Sans" panose="020B0604020202020204" pitchFamily="34" charset="0"/>
              </a:rPr>
              <a:t>Gómez Pérez</a:t>
            </a:r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  <a:p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Universidad </a:t>
            </a:r>
            <a:r>
              <a:rPr lang="es-ES" sz="2000" dirty="0">
                <a:ea typeface="Liberation Sans" panose="020B0604020202020204" pitchFamily="34" charset="0"/>
                <a:cs typeface="Liberation Sans" panose="020B0604020202020204" pitchFamily="34" charset="0"/>
              </a:rPr>
              <a:t>del País Vasco (UPV/EHU</a:t>
            </a:r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)</a:t>
            </a:r>
          </a:p>
          <a:p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Delegado </a:t>
            </a:r>
            <a:r>
              <a:rPr lang="es-ES" sz="2000" dirty="0">
                <a:ea typeface="Liberation Sans" panose="020B0604020202020204" pitchFamily="34" charset="0"/>
                <a:cs typeface="Liberation Sans" panose="020B0604020202020204" pitchFamily="34" charset="0"/>
              </a:rPr>
              <a:t>en Álava de </a:t>
            </a:r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AUVE</a:t>
            </a:r>
            <a:endParaRPr lang="es-ES" sz="20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544" y="2345477"/>
            <a:ext cx="8256876" cy="4018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79"/>
          </a:p>
        </p:txBody>
      </p:sp>
      <p:sp>
        <p:nvSpPr>
          <p:cNvPr id="4" name="Rectángulo 3"/>
          <p:cNvSpPr/>
          <p:nvPr/>
        </p:nvSpPr>
        <p:spPr>
          <a:xfrm>
            <a:off x="381000" y="320040"/>
            <a:ext cx="11369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Sistema actual más del 80% de la energía primaria es fósil,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67% de la energía primaria se pierde en forma de calor, que no hace ningún trabajo.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Necesitamos remplazar 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energía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primaria y aumentar la eficiencia en el consumo final. 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energía eléctrica produce trabajo con mínimas pérdidas.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la medida que electrifiquemos generación y consumo, necesitaremos menos energía “primaria”.</a:t>
            </a:r>
          </a:p>
        </p:txBody>
      </p:sp>
    </p:spTree>
    <p:extLst>
      <p:ext uri="{BB962C8B-B14F-4D97-AF65-F5344CB8AC3E}">
        <p14:creationId xmlns:p14="http://schemas.microsoft.com/office/powerpoint/2010/main" val="40447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0851" y="2919911"/>
            <a:ext cx="3643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Eficiencia energética</a:t>
            </a:r>
          </a:p>
          <a:p>
            <a:pPr algn="ctr"/>
            <a:r>
              <a:rPr lang="es-ES" sz="3200" dirty="0" smtClean="0"/>
              <a:t>+</a:t>
            </a:r>
          </a:p>
          <a:p>
            <a:r>
              <a:rPr lang="es-ES" sz="3200" dirty="0" smtClean="0"/>
              <a:t>Energía renovable</a:t>
            </a:r>
            <a:endParaRPr lang="es-ES" sz="3200" dirty="0"/>
          </a:p>
        </p:txBody>
      </p:sp>
      <p:pic>
        <p:nvPicPr>
          <p:cNvPr id="3" name="Imagen 4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75"/>
            <a:ext cx="579596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0"/>
            <a:ext cx="7652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-48331"/>
            <a:ext cx="12100560" cy="69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95" y="30480"/>
            <a:ext cx="12211395" cy="69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96785" y="67122"/>
            <a:ext cx="11057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800000"/>
                </a:solidFill>
                <a:latin typeface="LibertinusSans-Bold" panose="02000803000000000000" pitchFamily="50" charset="0"/>
              </a:rPr>
              <a:t>Cambio </a:t>
            </a:r>
            <a:r>
              <a:rPr lang="es-ES" sz="3200" b="1" dirty="0">
                <a:solidFill>
                  <a:srgbClr val="800000"/>
                </a:solidFill>
                <a:latin typeface="LibertinusSans-Bold" panose="02000803000000000000" pitchFamily="50" charset="0"/>
              </a:rPr>
              <a:t>climático.  Cero </a:t>
            </a:r>
            <a:r>
              <a:rPr lang="es-ES" sz="3200" b="1" dirty="0" smtClean="0">
                <a:solidFill>
                  <a:srgbClr val="800000"/>
                </a:solidFill>
                <a:latin typeface="LibertinusSans-Bold" panose="02000803000000000000" pitchFamily="50" charset="0"/>
              </a:rPr>
              <a:t>emisiones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67326" y="727917"/>
            <a:ext cx="8826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LibertinusSans-Bold" panose="02000803000000000000" pitchFamily="50" charset="0"/>
              </a:rPr>
              <a:t>Objetivo Unión Europea </a:t>
            </a:r>
            <a:r>
              <a:rPr lang="es-ES" sz="2800" b="1" dirty="0" smtClean="0">
                <a:latin typeface="LibertinusSans-Bold" panose="02000803000000000000" pitchFamily="50" charset="0"/>
              </a:rPr>
              <a:t>2050 - </a:t>
            </a:r>
            <a:r>
              <a:rPr lang="es-ES" sz="2800" b="1" dirty="0">
                <a:latin typeface="LibertinusSans-Bold" panose="02000803000000000000" pitchFamily="50" charset="0"/>
              </a:rPr>
              <a:t>Neutralidad </a:t>
            </a:r>
            <a:r>
              <a:rPr lang="es-ES" sz="2800" b="1" dirty="0" smtClean="0">
                <a:latin typeface="LibertinusSans-Bold" panose="02000803000000000000" pitchFamily="50" charset="0"/>
              </a:rPr>
              <a:t>climática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96785" y="1249450"/>
            <a:ext cx="11222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La energía es el mayor contribuyente al cambio climático, </a:t>
            </a:r>
            <a:r>
              <a:rPr lang="es-ES" sz="2000" dirty="0" smtClean="0"/>
              <a:t>representa </a:t>
            </a:r>
            <a:r>
              <a:rPr lang="es-ES" sz="2000" dirty="0"/>
              <a:t>el 60% de todas las emisiones mundiales de </a:t>
            </a:r>
            <a:r>
              <a:rPr lang="es-ES" sz="2000" dirty="0" err="1" smtClean="0"/>
              <a:t>GEI</a:t>
            </a:r>
            <a:r>
              <a:rPr lang="es-ES" sz="2000" dirty="0" smtClean="0"/>
              <a:t> </a:t>
            </a:r>
            <a:r>
              <a:rPr lang="es-ES" sz="2000" dirty="0"/>
              <a:t>(en Europa el 78%). </a:t>
            </a:r>
            <a:r>
              <a:rPr lang="es-ES" sz="2000" dirty="0" smtClean="0"/>
              <a:t> Debido al </a:t>
            </a:r>
            <a:r>
              <a:rPr lang="es-ES" sz="2000" b="1" dirty="0" smtClean="0"/>
              <a:t>USO DE COMBUSTIBLES FÓSILES.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2554889"/>
            <a:ext cx="4906708" cy="39354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379" y="2865120"/>
            <a:ext cx="4991597" cy="35391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09412" y="2132729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misiones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brutas de </a:t>
            </a: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GEI en España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3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16" y="0"/>
            <a:ext cx="8095446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376160" y="1591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 gas </a:t>
            </a:r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</a:p>
          <a:p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  <a:p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2024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292340" y="1674674"/>
            <a:ext cx="4739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1C1C1C"/>
                </a:solidFill>
                <a:latin typeface="effra"/>
              </a:rPr>
              <a:t>Los automóviles, camiones, furgonetas y autobuses representan casi tres cuartas partes de las emisiones </a:t>
            </a:r>
            <a:r>
              <a:rPr lang="es-ES" sz="2000" dirty="0" smtClean="0">
                <a:solidFill>
                  <a:srgbClr val="1C1C1C"/>
                </a:solidFill>
                <a:latin typeface="effra"/>
              </a:rPr>
              <a:t>de GEI del </a:t>
            </a:r>
            <a:r>
              <a:rPr lang="es-ES" sz="2000" dirty="0">
                <a:solidFill>
                  <a:srgbClr val="1C1C1C"/>
                </a:solidFill>
                <a:latin typeface="effra"/>
              </a:rPr>
              <a:t>transporte. </a:t>
            </a:r>
            <a:endParaRPr lang="es-ES" sz="2000" dirty="0" smtClean="0">
              <a:solidFill>
                <a:srgbClr val="1C1C1C"/>
              </a:solidFill>
              <a:latin typeface="effra"/>
            </a:endParaRPr>
          </a:p>
          <a:p>
            <a:r>
              <a:rPr lang="es-ES" sz="2000" dirty="0" smtClean="0">
                <a:solidFill>
                  <a:srgbClr val="1C1C1C"/>
                </a:solidFill>
                <a:latin typeface="effra"/>
              </a:rPr>
              <a:t>Los </a:t>
            </a:r>
            <a:r>
              <a:rPr lang="es-ES" sz="2000" dirty="0">
                <a:solidFill>
                  <a:srgbClr val="1C1C1C"/>
                </a:solidFill>
                <a:latin typeface="effra"/>
              </a:rPr>
              <a:t>aviones y barcos son responsables de una cuarta parte.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46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" y="38100"/>
            <a:ext cx="2421873" cy="48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" y="4640262"/>
            <a:ext cx="2493706" cy="206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74" y="448419"/>
            <a:ext cx="3032315" cy="54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7"/>
          <p:cNvSpPr>
            <a:spLocks noChangeArrowheads="1"/>
          </p:cNvSpPr>
          <p:nvPr/>
        </p:nvSpPr>
        <p:spPr bwMode="auto">
          <a:xfrm>
            <a:off x="2505374" y="6570381"/>
            <a:ext cx="5389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/>
              <a:t>https://www.transportenvironment.org/articles/how-clean-are-electric-cars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37" y="633156"/>
            <a:ext cx="6524863" cy="510891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663441" y="-1"/>
            <a:ext cx="752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1C1C1C"/>
                </a:solidFill>
                <a:latin typeface="effra"/>
                <a:hlinkClick r:id="rId7"/>
              </a:rPr>
              <a:t>Análisis del ciclo de vida de los vehículos eléctricos de T&amp;E</a:t>
            </a:r>
            <a:endParaRPr lang="es-ES" sz="2000" b="1" i="0" dirty="0">
              <a:solidFill>
                <a:srgbClr val="1C1C1C"/>
              </a:solidFill>
              <a:effectLst/>
              <a:latin typeface="effra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84321" y="5990465"/>
            <a:ext cx="8214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VE evita </a:t>
            </a: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emisión a la atmosfera de 41 tCO2 </a:t>
            </a:r>
            <a:r>
              <a:rPr lang="es-ES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respecto a uno de gasolina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937250" y="237199"/>
            <a:ext cx="6096000" cy="34531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entre un Vehículo eléctrico y uno de combustión cada 100 km con los datos obtenidos de la media de los 19 VE participantes en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Eco Rally 2025 Vitoria-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Gateiz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Oyón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 de los 19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= 12,62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kWh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100 km.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vehículo de combustión (gasolina) = 6,5 l/100km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Vehículo Eléctrico consume casi 5 veces menos energía (12,6 frente a 62,4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kWh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emite 16 veces menos emisiones (15,2 frente a 0,9 kg CO2) y tiene un coste de 9,6 veces menos (9,75 frente a 1€) que un vehículo de combustión.</a:t>
            </a:r>
          </a:p>
        </p:txBody>
      </p:sp>
    </p:spTree>
    <p:extLst>
      <p:ext uri="{BB962C8B-B14F-4D97-AF65-F5344CB8AC3E}">
        <p14:creationId xmlns:p14="http://schemas.microsoft.com/office/powerpoint/2010/main" val="13420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4321" y="130628"/>
            <a:ext cx="11707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En </a:t>
            </a:r>
            <a:r>
              <a:rPr lang="es-ES" sz="2000" dirty="0"/>
              <a:t>la Unión Europea (UE) y en España el número de vehículos por carretera es de 560 por cada 1000 habitantes. </a:t>
            </a:r>
            <a:r>
              <a:rPr lang="es-ES" sz="2000" dirty="0" smtClean="0"/>
              <a:t>Hablamos de 286 </a:t>
            </a:r>
            <a:r>
              <a:rPr lang="es-ES" sz="2000" dirty="0"/>
              <a:t>Millones de vehículos en UE </a:t>
            </a:r>
            <a:r>
              <a:rPr lang="es-ES" sz="2000" dirty="0" smtClean="0"/>
              <a:t>y 30,7 </a:t>
            </a:r>
            <a:r>
              <a:rPr lang="es-ES" sz="2000" dirty="0"/>
              <a:t>Millones en España (</a:t>
            </a:r>
            <a:r>
              <a:rPr lang="es-ES" sz="2000" u="sng" dirty="0">
                <a:hlinkClick r:id="rId2"/>
              </a:rPr>
              <a:t>ACECA, 2023</a:t>
            </a:r>
            <a:r>
              <a:rPr lang="es-ES" sz="2000" dirty="0"/>
              <a:t>), de los cuales el 87% son coches particulares. </a:t>
            </a:r>
            <a:endParaRPr lang="es-ES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43" y="1258935"/>
            <a:ext cx="8929657" cy="55990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7567" y="3233846"/>
            <a:ext cx="30215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</a:t>
            </a:r>
            <a:r>
              <a:rPr lang="es-ES" sz="2000" dirty="0"/>
              <a:t>2024</a:t>
            </a:r>
            <a:r>
              <a:rPr lang="es-ES" sz="2000" dirty="0" smtClean="0"/>
              <a:t>, en la UE se matricularon 10,6 Millones </a:t>
            </a:r>
            <a:r>
              <a:rPr lang="es-ES" sz="2000" dirty="0"/>
              <a:t>de </a:t>
            </a:r>
            <a:r>
              <a:rPr lang="es-ES" sz="2000" dirty="0" smtClean="0"/>
              <a:t>vehículos (+0,8%). </a:t>
            </a:r>
          </a:p>
          <a:p>
            <a:r>
              <a:rPr lang="es-ES" sz="2000" dirty="0" smtClean="0"/>
              <a:t>En España +7,1%.</a:t>
            </a:r>
          </a:p>
          <a:p>
            <a:endParaRPr lang="es-ES" sz="2000" dirty="0" smtClean="0"/>
          </a:p>
          <a:p>
            <a:r>
              <a:rPr lang="es-ES" sz="20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En el mundo 74,6 Millones (+2,5). En china el 31% del total.</a:t>
            </a:r>
            <a:endParaRPr lang="es-ES" sz="20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9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1960" y="0"/>
            <a:ext cx="1149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vehículo de combustión solo puede quemar el derivado del petróleo una vez. </a:t>
            </a:r>
            <a:endParaRPr lang="es-E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vehículo eléctrico utiliza energía renovable inagotable y los elementos fundamentales que lo componen duran muchos años, son reutilizables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finalmente se reciclan garantizando </a:t>
            </a: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economía circular sostenible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último análisis de T&amp;E muestra que en 2030, un VE, a lo largo de su vida útil, sólo consumirá 20 litros de materiales para su batería, frente a los más de 12.400 litros de combustible de un coche con motor de combustión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32" y="2692415"/>
            <a:ext cx="6956108" cy="39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1403479"/>
            <a:ext cx="11094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transición hacia un nuevo modelo energético basado en la electrificación con alta eficiencia energética, permite reducir el consumo de energía primaria, la dependencia, la factura energética, las emisiones de GEI y la contaminación que afecta a la salud de las personas (NO</a:t>
            </a:r>
            <a:r>
              <a:rPr lang="es-E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PM</a:t>
            </a:r>
            <a:r>
              <a:rPr lang="es-E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s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medida más, que sumada a otras puede minorar el grave problema del cambio climático y sus consecuencias. No es la solución, sino parte de ella, no es perfecta, quedan aspectos a mejorar para reducir los impactos negativos que toda propuesta nueva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contiene.</a:t>
            </a:r>
          </a:p>
          <a:p>
            <a:endParaRPr lang="es-E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transporte por carretera es un sector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donde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factible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electrificación 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71506" y="394454"/>
            <a:ext cx="2917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7963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.bp.blogspot.com/-f8sp5wUyU7Y/UtfsoT_ZWlI/AAAAAAABaQY/aUu8qLTHWJc/s1600/Gracias+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6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6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75" y="825539"/>
            <a:ext cx="5370388" cy="52389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220" y="6221604"/>
            <a:ext cx="8130780" cy="3125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879" y="5557098"/>
            <a:ext cx="768484" cy="2922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2672" y="2013860"/>
            <a:ext cx="5198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Eléctricos</a:t>
            </a:r>
            <a:r>
              <a:rPr lang="es-ES" sz="2400" dirty="0"/>
              <a:t>: </a:t>
            </a:r>
            <a:r>
              <a:rPr lang="es-ES" sz="2400" dirty="0" smtClean="0"/>
              <a:t>255.489 (+</a:t>
            </a:r>
            <a:r>
              <a:rPr lang="es-ES" sz="2400" dirty="0"/>
              <a:t>28,4</a:t>
            </a:r>
            <a:r>
              <a:rPr lang="es-ES" sz="2400" dirty="0" smtClean="0"/>
              <a:t>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Híbridos </a:t>
            </a:r>
            <a:r>
              <a:rPr lang="es-ES" sz="2400" dirty="0" err="1" smtClean="0"/>
              <a:t>enchufables</a:t>
            </a:r>
            <a:r>
              <a:rPr lang="es-ES" sz="2400" dirty="0" smtClean="0"/>
              <a:t>: </a:t>
            </a:r>
            <a:r>
              <a:rPr lang="es-ES" sz="2400" dirty="0"/>
              <a:t>124.947 (-5</a:t>
            </a:r>
            <a:r>
              <a:rPr lang="es-ES" sz="2400" dirty="0" smtClean="0"/>
              <a:t>%)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Híbridos: 594.089 (+18,7</a:t>
            </a:r>
            <a:r>
              <a:rPr lang="es-ES" sz="2400" dirty="0" smtClean="0"/>
              <a:t>%.)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Gasolina: 489.938 </a:t>
            </a:r>
            <a:r>
              <a:rPr lang="es-ES" sz="2400" dirty="0" smtClean="0"/>
              <a:t>(-20,5%)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Diésel: 163.279 (</a:t>
            </a:r>
            <a:r>
              <a:rPr lang="es-ES" sz="2400" dirty="0"/>
              <a:t>-28</a:t>
            </a:r>
            <a:r>
              <a:rPr lang="es-ES" sz="2400" dirty="0" smtClean="0"/>
              <a:t>%)</a:t>
            </a:r>
            <a:endParaRPr lang="es-ES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112" y="87555"/>
            <a:ext cx="7701887" cy="4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D 310 FIG4.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19" y="1133726"/>
            <a:ext cx="7604681" cy="38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 310 FIG4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480"/>
            <a:ext cx="4739652" cy="403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7160" y="213360"/>
            <a:ext cx="11975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 2024</a:t>
            </a:r>
            <a:r>
              <a:rPr lang="es-ES" sz="2000" dirty="0" smtClean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35.000 (+31%) </a:t>
            </a:r>
            <a:r>
              <a:rPr lang="es-ES" sz="2000" dirty="0" smtClean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autobuses y </a:t>
            </a:r>
            <a:r>
              <a:rPr lang="es-ES" sz="2000" dirty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autocares vendidos, 6.000 (17%) fueron </a:t>
            </a:r>
            <a:r>
              <a:rPr lang="es-ES" sz="2000" dirty="0" smtClean="0">
                <a:solidFill>
                  <a:srgbClr val="2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</a:t>
            </a:r>
            <a:r>
              <a:rPr lang="es-ES" dirty="0" smtClean="0">
                <a:solidFill>
                  <a:srgbClr val="2B3A44"/>
                </a:solidFill>
                <a:latin typeface="Montserrat"/>
              </a:rPr>
              <a:t>.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029200" y="5458016"/>
            <a:ext cx="733044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https://theicct.org/publication/r2z-eu-hdv-market-development-quarterly-jan-dec-2024-feb25</a:t>
            </a:r>
            <a:r>
              <a:rPr lang="es-E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52" y="0"/>
            <a:ext cx="9865895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9817" y="6139543"/>
            <a:ext cx="8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AEDIVE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421189" y="139337"/>
            <a:ext cx="8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</a:rPr>
              <a:t>2024</a:t>
            </a:r>
            <a:endParaRPr lang="es-E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77250" cy="3476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3795"/>
            <a:ext cx="8830491" cy="31942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9875" y="4558937"/>
            <a:ext cx="46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(0,3% de la demanda eléctrica nacional)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60675" y="30152"/>
            <a:ext cx="353132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2024. Proporción </a:t>
            </a:r>
            <a:r>
              <a:rPr lang="es-ES" sz="2400" dirty="0"/>
              <a:t>VE (BEV+PHEV) </a:t>
            </a:r>
            <a:r>
              <a:rPr lang="es-ES" sz="2400" dirty="0" smtClean="0"/>
              <a:t>por punto </a:t>
            </a:r>
            <a:r>
              <a:rPr lang="es-ES" sz="2400" dirty="0"/>
              <a:t>de </a:t>
            </a:r>
            <a:r>
              <a:rPr lang="es-ES" sz="2400" dirty="0" smtClean="0"/>
              <a:t>carga. 15:1 Utilización media del 5,8%</a:t>
            </a:r>
          </a:p>
          <a:p>
            <a:endParaRPr lang="es-ES" sz="2400" dirty="0" smtClean="0"/>
          </a:p>
          <a:p>
            <a:r>
              <a:rPr lang="es-ES" sz="2400" dirty="0" smtClean="0"/>
              <a:t>Se </a:t>
            </a:r>
            <a:r>
              <a:rPr lang="es-ES" sz="2400" dirty="0"/>
              <a:t>necesitan 240.000 cargadores para </a:t>
            </a:r>
            <a:r>
              <a:rPr lang="es-ES" sz="2400" dirty="0" smtClean="0"/>
              <a:t>cumplir los </a:t>
            </a:r>
            <a:r>
              <a:rPr lang="es-ES" sz="2400" dirty="0"/>
              <a:t>objetivos de </a:t>
            </a:r>
            <a:r>
              <a:rPr lang="es-ES" sz="2400" dirty="0" smtClean="0"/>
              <a:t>2030  con una proporción </a:t>
            </a:r>
            <a:r>
              <a:rPr lang="es-ES" sz="2400" dirty="0"/>
              <a:t>de </a:t>
            </a:r>
            <a:r>
              <a:rPr lang="es-ES" sz="2400" dirty="0" smtClean="0"/>
              <a:t>23:1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76213" y="4558937"/>
            <a:ext cx="31002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UE hay 3 Millones de BEV. Con una proporción de 30:1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876213" y="6488668"/>
            <a:ext cx="8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AEDIVE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3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6785" y="67122"/>
            <a:ext cx="11057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800000"/>
                </a:solidFill>
                <a:latin typeface="LibertinusSans-Bold" panose="02000803000000000000" pitchFamily="50" charset="0"/>
              </a:rPr>
              <a:t>Sistema eléctrico</a:t>
            </a:r>
            <a:endParaRPr lang="es-ES" sz="3200" b="1" dirty="0">
              <a:solidFill>
                <a:srgbClr val="800000"/>
              </a:solidFill>
              <a:latin typeface="LibertinusSans-Bold" panose="02000803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8185" y="651897"/>
            <a:ext cx="1176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Según </a:t>
            </a:r>
            <a:r>
              <a:rPr lang="es-ES" sz="2000" dirty="0" smtClean="0"/>
              <a:t>la </a:t>
            </a:r>
            <a:r>
              <a:rPr lang="es-ES" sz="2000" dirty="0" smtClean="0">
                <a:hlinkClick r:id="rId3"/>
              </a:rPr>
              <a:t>Agencia Europea de la Energía</a:t>
            </a:r>
            <a:r>
              <a:rPr lang="es-ES" sz="2000" dirty="0" smtClean="0"/>
              <a:t>, </a:t>
            </a:r>
            <a:r>
              <a:rPr lang="es-ES" sz="2000" dirty="0"/>
              <a:t>suponiendo que para el año 2050 </a:t>
            </a:r>
            <a:r>
              <a:rPr lang="es-ES" sz="2000" b="1" dirty="0"/>
              <a:t>el 80% de los coches sean eléctricos</a:t>
            </a:r>
            <a:r>
              <a:rPr lang="es-ES" sz="2000" dirty="0"/>
              <a:t>, estos </a:t>
            </a:r>
            <a:r>
              <a:rPr lang="es-ES" sz="2000" dirty="0" smtClean="0"/>
              <a:t>consumirían </a:t>
            </a:r>
            <a:r>
              <a:rPr lang="es-ES" sz="2000" dirty="0"/>
              <a:t>el </a:t>
            </a:r>
            <a:r>
              <a:rPr lang="es-ES" sz="2000" b="1" dirty="0"/>
              <a:t>9,5%</a:t>
            </a:r>
            <a:r>
              <a:rPr lang="es-ES" sz="2000" dirty="0"/>
              <a:t> de la demanda eléctrica de la Unión Europea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España estima </a:t>
            </a:r>
            <a:r>
              <a:rPr lang="es-ES" sz="2000" dirty="0"/>
              <a:t>que los coches eléctricos consumirían </a:t>
            </a:r>
            <a:r>
              <a:rPr lang="es-ES" sz="2000" b="1" dirty="0"/>
              <a:t>el 8,1% de la electricidad producida en el </a:t>
            </a:r>
            <a:r>
              <a:rPr lang="es-ES" sz="2000" b="1" dirty="0" smtClean="0"/>
              <a:t>país.</a:t>
            </a:r>
            <a:endParaRPr lang="es-ES" sz="2000" dirty="0" smtClean="0">
              <a:latin typeface="LibertinusSans-Bold" panose="02000803000000000000" pitchFamily="50" charset="0"/>
            </a:endParaRPr>
          </a:p>
        </p:txBody>
      </p:sp>
      <p:pic>
        <p:nvPicPr>
          <p:cNvPr id="5" name="Imagen 4" descr="111-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344" y="1706880"/>
            <a:ext cx="70104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8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49" y="2773680"/>
            <a:ext cx="9264867" cy="393191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5280" y="125968"/>
            <a:ext cx="1127760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2024 Europa compró el 96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su petróleo crudo y el 90% de su gas natural 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extranjero. Pagamos 250.000 millones de euros en importaciones de petróleo. Dinero que sale de la economía de la UE.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dirty="0" smtClean="0">
              <a:solidFill>
                <a:srgbClr val="1C1C1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 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 más de 63.000 M€ cada año en productos 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energéticos. Esto supone un 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déficit comercial, sólo 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productos 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energéticos, 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mas de 33.000 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M€ en 2023 y, tras 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guerra </a:t>
            </a:r>
            <a:r>
              <a:rPr lang="es-ES" dirty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Ucrania, en 2022, alcanzó un máximo de 53.000 M</a:t>
            </a: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déficit de la balanza comercial supero los 40.000M€ (71.000 M€ en 2022). Es decir que 8 de cada 10€ de déficit se debe a la importación de productos energéticos.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899"/>
            <a:ext cx="12204104" cy="52479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1000" y="134035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transporte por carretera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supone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76%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demanda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energética actual. De cumplirse los objetivos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neutralidad climática en 2050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 reducir el consumo de energía de los 1200 actuales, 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PJ/año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1072</Words>
  <Application>Microsoft Office PowerPoint</Application>
  <PresentationFormat>Panorámica</PresentationFormat>
  <Paragraphs>81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effra</vt:lpstr>
      <vt:lpstr>Liberation Sans</vt:lpstr>
      <vt:lpstr>LibertinusSans-Bold</vt:lpstr>
      <vt:lpstr>Montserrat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MELCHOR GOMEZ</dc:creator>
  <cp:lastModifiedBy>MELCHOR GOMEZ</cp:lastModifiedBy>
  <cp:revision>321</cp:revision>
  <dcterms:created xsi:type="dcterms:W3CDTF">2022-04-24T12:34:52Z</dcterms:created>
  <dcterms:modified xsi:type="dcterms:W3CDTF">2025-03-30T22:49:24Z</dcterms:modified>
</cp:coreProperties>
</file>